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20"/>
  </p:notesMasterIdLst>
  <p:handoutMasterIdLst>
    <p:handoutMasterId r:id="rId21"/>
  </p:handoutMasterIdLst>
  <p:sldIdLst>
    <p:sldId id="257" r:id="rId4"/>
    <p:sldId id="263" r:id="rId5"/>
    <p:sldId id="1690" r:id="rId6"/>
    <p:sldId id="1697" r:id="rId7"/>
    <p:sldId id="1662" r:id="rId8"/>
    <p:sldId id="1672" r:id="rId9"/>
    <p:sldId id="1564" r:id="rId10"/>
    <p:sldId id="1607" r:id="rId11"/>
    <p:sldId id="1691" r:id="rId12"/>
    <p:sldId id="1677" r:id="rId13"/>
    <p:sldId id="1692" r:id="rId14"/>
    <p:sldId id="1694" r:id="rId15"/>
    <p:sldId id="1695"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7459" autoAdjust="0"/>
  </p:normalViewPr>
  <p:slideViewPr>
    <p:cSldViewPr snapToGrid="0">
      <p:cViewPr varScale="1">
        <p:scale>
          <a:sx n="87" d="100"/>
          <a:sy n="87" d="100"/>
        </p:scale>
        <p:origin x="60" y="14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9/13/2018 11:59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9/13/2018 11:59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9/13/2018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9/13/2018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9/13/2018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9/13/2018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the time of this writing, the </a:t>
            </a:r>
            <a:r>
              <a:rPr lang="en-US" baseline="0" dirty="0" err="1"/>
              <a:t>Microsoft.Identity.Client</a:t>
            </a:r>
            <a:r>
              <a:rPr lang="en-US" baseline="0" dirty="0"/>
              <a:t> package is pre-release, make sure to include pre-release packages either using the checkbox in the GUI or including the –pre switch on the command line during preview. </a:t>
            </a:r>
          </a:p>
          <a:p>
            <a:endParaRPr lang="en-US" baseline="0" dirty="0"/>
          </a:p>
          <a:p>
            <a:r>
              <a:rPr lang="en-US" baseline="0" dirty="0"/>
              <a:t>Once the production bits are released, make sure to use the production version.</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9/13/2018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7968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9/13/2018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9/13/2018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9/13/2018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849880"/>
            <a:ext cx="6804343" cy="2015239"/>
          </a:xfrm>
        </p:spPr>
        <p:txBody>
          <a:bodyPr/>
          <a:lstStyle/>
          <a:p>
            <a:r>
              <a:rPr lang="en-US" dirty="0"/>
              <a:t>Build MVC apps with the Microsoft Graph .NET SDK</a:t>
            </a:r>
          </a:p>
        </p:txBody>
      </p:sp>
      <p:sp>
        <p:nvSpPr>
          <p:cNvPr id="5" name="Text Placeholder 4"/>
          <p:cNvSpPr>
            <a:spLocks noGrp="1"/>
          </p:cNvSpPr>
          <p:nvPr>
            <p:ph type="body" sz="quarter" idx="12"/>
          </p:nvPr>
        </p:nvSpPr>
        <p:spPr/>
        <p:txBody>
          <a:bodyPr/>
          <a:lstStyle/>
          <a:p>
            <a:r>
              <a:rPr lang="en-US" dirty="0"/>
              <a:t>Build an ASP.NET MVC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ASP.NET web application configured with MSAL &amp; OWIN middleware for authentication with Azure AD</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6010CA8A-9AEF-FF48-BF41-180859B1BF9F}"/>
              </a:ext>
            </a:extLst>
          </p:cNvPr>
          <p:cNvPicPr>
            <a:picLocks noGrp="1" noChangeAspect="1"/>
          </p:cNvPicPr>
          <p:nvPr>
            <p:ph type="pic" sz="quarter" idx="14"/>
          </p:nvPr>
        </p:nvPicPr>
        <p:blipFill>
          <a:blip r:embed="rId2"/>
          <a:srcRect l="1765" r="1765"/>
          <a:stretch>
            <a:fillRect/>
          </a:stretch>
        </p:blipFill>
        <p:spPr/>
      </p:pic>
      <p:pic>
        <p:nvPicPr>
          <p:cNvPr id="20" name="Picture Placeholder 19">
            <a:extLst>
              <a:ext uri="{FF2B5EF4-FFF2-40B4-BE49-F238E27FC236}">
                <a16:creationId xmlns:a16="http://schemas.microsoft.com/office/drawing/2014/main" id="{FAD98AB1-22A7-4942-B20F-542A6D6720FC}"/>
              </a:ext>
            </a:extLst>
          </p:cNvPr>
          <p:cNvPicPr>
            <a:picLocks noGrp="1" noChangeAspect="1"/>
          </p:cNvPicPr>
          <p:nvPr>
            <p:ph type="pic" sz="quarter" idx="15"/>
          </p:nvPr>
        </p:nvPicPr>
        <p:blipFill>
          <a:blip r:embed="rId3"/>
          <a:srcRect l="293" r="293"/>
          <a:stretch>
            <a:fillRect/>
          </a:stretch>
        </p:blipFill>
        <p:spPr/>
      </p:pic>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ASP.NET MVC Web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790858"/>
          </a:xfrm>
        </p:spPr>
        <p:txBody>
          <a:bodyPr/>
          <a:lstStyle/>
          <a:p>
            <a:r>
              <a:rPr lang="en-US" dirty="0">
                <a:latin typeface="+mj-lt"/>
              </a:rPr>
              <a:t>Create the ASP.NET MVC web application</a:t>
            </a:r>
          </a:p>
          <a:p>
            <a:r>
              <a:rPr lang="en-US" b="0" dirty="0">
                <a:solidFill>
                  <a:schemeClr val="tx1"/>
                </a:solidFill>
              </a:rPr>
              <a:t>Do not use the Visual Studio wizard to configure authentication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Configure it to use SSL</a:t>
            </a:r>
          </a:p>
          <a:p>
            <a:r>
              <a:rPr lang="en-US" dirty="0">
                <a:solidFill>
                  <a:schemeClr val="tx1"/>
                </a:solidFill>
                <a:latin typeface="+mn-lt"/>
              </a:rPr>
              <a:t>The redirect URL must be HTTPS to work with Azure AD applications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Configure it for MSAL &amp; OWIN middleware</a:t>
            </a:r>
          </a:p>
          <a:p>
            <a:r>
              <a:rPr lang="en-US" dirty="0">
                <a:solidFill>
                  <a:schemeClr val="tx1"/>
                </a:solidFill>
                <a:latin typeface="+mn-lt"/>
              </a:rPr>
              <a:t>This involves installing a few NuGet packages and modifying the project code.</a:t>
            </a:r>
          </a:p>
        </p:txBody>
      </p:sp>
      <p:pic>
        <p:nvPicPr>
          <p:cNvPr id="18" name="Picture 17">
            <a:extLst>
              <a:ext uri="{FF2B5EF4-FFF2-40B4-BE49-F238E27FC236}">
                <a16:creationId xmlns:a16="http://schemas.microsoft.com/office/drawing/2014/main" id="{D595B049-41A4-0048-B42B-547DE27CFD43}"/>
              </a:ext>
            </a:extLst>
          </p:cNvPr>
          <p:cNvPicPr>
            <a:picLocks noChangeAspect="1"/>
          </p:cNvPicPr>
          <p:nvPr/>
        </p:nvPicPr>
        <p:blipFill>
          <a:blip r:embed="rId4"/>
          <a:stretch>
            <a:fillRect/>
          </a:stretch>
        </p:blipFill>
        <p:spPr>
          <a:xfrm>
            <a:off x="8248918" y="2586059"/>
            <a:ext cx="3722419" cy="1193083"/>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0F67E57-191F-0447-A19F-80893C555C57}"/>
              </a:ext>
            </a:extLst>
          </p:cNvPr>
          <p:cNvSpPr>
            <a:spLocks noGrp="1"/>
          </p:cNvSpPr>
          <p:nvPr>
            <p:ph type="title"/>
          </p:nvPr>
        </p:nvSpPr>
        <p:spPr/>
        <p:txBody>
          <a:bodyPr/>
          <a:lstStyle/>
          <a:p>
            <a:r>
              <a:rPr lang="en-US" dirty="0"/>
              <a:t>Install NuGet Packages</a:t>
            </a:r>
          </a:p>
        </p:txBody>
      </p:sp>
      <p:sp>
        <p:nvSpPr>
          <p:cNvPr id="10" name="Text Placeholder 9">
            <a:extLst>
              <a:ext uri="{FF2B5EF4-FFF2-40B4-BE49-F238E27FC236}">
                <a16:creationId xmlns:a16="http://schemas.microsoft.com/office/drawing/2014/main" id="{C97E5A2E-33F6-1144-B1D8-E0D612E56DF3}"/>
              </a:ext>
            </a:extLst>
          </p:cNvPr>
          <p:cNvSpPr>
            <a:spLocks noGrp="1"/>
          </p:cNvSpPr>
          <p:nvPr>
            <p:ph type="body" sz="quarter" idx="10"/>
          </p:nvPr>
        </p:nvSpPr>
        <p:spPr>
          <a:xfrm>
            <a:off x="465138" y="1919804"/>
            <a:ext cx="11533187" cy="4001095"/>
          </a:xfrm>
        </p:spPr>
        <p:txBody>
          <a:bodyPr/>
          <a:lstStyle/>
          <a:p>
            <a:r>
              <a:rPr lang="en-US" dirty="0"/>
              <a:t>Microsoft’s Authentication Library (MSAL) &amp; OWIN middleware is distributed using packages</a:t>
            </a:r>
          </a:p>
          <a:p>
            <a:endParaRPr lang="en-US" dirty="0"/>
          </a:p>
          <a:p>
            <a:r>
              <a:rPr lang="en-US" dirty="0"/>
              <a:t>The following NuGet packages include MSAL, OWIN middleware and dependent packages:</a:t>
            </a:r>
          </a:p>
          <a:p>
            <a:endParaRPr lang="en-US" dirty="0"/>
          </a:p>
          <a:p>
            <a:pPr marL="342900" indent="-342900">
              <a:buFont typeface="Arial" panose="020B0604020202020204" pitchFamily="34" charset="0"/>
              <a:buChar char="•"/>
            </a:pPr>
            <a:r>
              <a:rPr lang="en-US" dirty="0"/>
              <a:t>Install-Package </a:t>
            </a:r>
            <a:r>
              <a:rPr lang="en-US" dirty="0" err="1"/>
              <a:t>Microsoft.Identity.Client</a:t>
            </a:r>
            <a:r>
              <a:rPr lang="en-US" dirty="0"/>
              <a:t> -Pre </a:t>
            </a:r>
          </a:p>
          <a:p>
            <a:pPr marL="342900" indent="-342900">
              <a:buFont typeface="Arial" panose="020B0604020202020204" pitchFamily="34" charset="0"/>
              <a:buChar char="•"/>
            </a:pPr>
            <a:r>
              <a:rPr lang="en-US" dirty="0"/>
              <a:t>Install-Package </a:t>
            </a:r>
            <a:r>
              <a:rPr lang="en-US" dirty="0" err="1"/>
              <a:t>Microsoft.IdentityModel.Tokens</a:t>
            </a:r>
            <a:r>
              <a:rPr lang="en-US" dirty="0"/>
              <a:t> </a:t>
            </a:r>
          </a:p>
          <a:p>
            <a:pPr marL="342900" indent="-342900">
              <a:buFont typeface="Arial" panose="020B0604020202020204" pitchFamily="34" charset="0"/>
              <a:buChar char="•"/>
            </a:pPr>
            <a:r>
              <a:rPr lang="en-US" dirty="0"/>
              <a:t>Install-Package </a:t>
            </a:r>
            <a:r>
              <a:rPr lang="en-US" dirty="0" err="1"/>
              <a:t>Microsoft.Owin</a:t>
            </a:r>
            <a:r>
              <a:rPr lang="en-US" dirty="0"/>
              <a:t> </a:t>
            </a:r>
          </a:p>
          <a:p>
            <a:pPr marL="342900" indent="-342900">
              <a:buFont typeface="Arial" panose="020B0604020202020204" pitchFamily="34" charset="0"/>
              <a:buChar char="•"/>
            </a:pPr>
            <a:r>
              <a:rPr lang="en-US" dirty="0"/>
              <a:t>Install-Package </a:t>
            </a:r>
            <a:r>
              <a:rPr lang="en-US" dirty="0" err="1"/>
              <a:t>Microsoft.Owin.Host.SystemWeb</a:t>
            </a:r>
            <a:r>
              <a:rPr lang="en-US" dirty="0"/>
              <a:t> </a:t>
            </a:r>
          </a:p>
          <a:p>
            <a:pPr marL="342900" indent="-342900">
              <a:buFont typeface="Arial" panose="020B0604020202020204" pitchFamily="34" charset="0"/>
              <a:buChar char="•"/>
            </a:pPr>
            <a:r>
              <a:rPr lang="en-US" dirty="0"/>
              <a:t>Install-Package </a:t>
            </a:r>
            <a:r>
              <a:rPr lang="en-US" dirty="0" err="1"/>
              <a:t>Microsoft.Owin.Security.Cookies</a:t>
            </a:r>
            <a:r>
              <a:rPr lang="en-US" dirty="0"/>
              <a:t> </a:t>
            </a:r>
          </a:p>
          <a:p>
            <a:pPr marL="342900" indent="-342900">
              <a:buFont typeface="Arial" panose="020B0604020202020204" pitchFamily="34" charset="0"/>
              <a:buChar char="•"/>
            </a:pPr>
            <a:r>
              <a:rPr lang="en-US" dirty="0"/>
              <a:t>Install-Package </a:t>
            </a:r>
            <a:r>
              <a:rPr lang="en-US" dirty="0" err="1"/>
              <a:t>Microsoft.Owin.Security.OpenIdConnect</a:t>
            </a:r>
            <a:r>
              <a:rPr lang="en-US" dirty="0"/>
              <a:t> </a:t>
            </a:r>
          </a:p>
          <a:p>
            <a:pPr marL="342900" indent="-342900">
              <a:buFont typeface="Arial" panose="020B0604020202020204" pitchFamily="34" charset="0"/>
              <a:buChar char="•"/>
            </a:pPr>
            <a:r>
              <a:rPr lang="en-US" dirty="0"/>
              <a:t>Install-Package </a:t>
            </a:r>
            <a:r>
              <a:rPr lang="en-US" dirty="0" err="1"/>
              <a:t>System.IdentityModel.Tokens.Jwt</a:t>
            </a:r>
            <a:endParaRPr lang="en-US" dirty="0"/>
          </a:p>
        </p:txBody>
      </p:sp>
    </p:spTree>
    <p:extLst>
      <p:ext uri="{BB962C8B-B14F-4D97-AF65-F5344CB8AC3E}">
        <p14:creationId xmlns:p14="http://schemas.microsoft.com/office/powerpoint/2010/main" val="26358724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customXml/itemProps2.xml><?xml version="1.0" encoding="utf-8"?>
<ds:datastoreItem xmlns:ds="http://schemas.openxmlformats.org/officeDocument/2006/customXml" ds:itemID="{6C2E3007-D8DF-4D50-A44F-B33845BF0FA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1125</Words>
  <Application>Microsoft Office PowerPoint</Application>
  <PresentationFormat>Custom</PresentationFormat>
  <Paragraphs>163</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Segoe UI</vt:lpstr>
      <vt:lpstr>Segoe UI Light</vt:lpstr>
      <vt:lpstr>Segoe UI Semibold</vt:lpstr>
      <vt:lpstr>Segoe UI Semilight</vt:lpstr>
      <vt:lpstr>Wingdings</vt:lpstr>
      <vt:lpstr>Office 365 PPT Template - 2017</vt:lpstr>
      <vt:lpstr>Build MVC apps with the Microsoft Graph .NET SDK</vt:lpstr>
      <vt:lpstr>Building Microsoft  Graph applications</vt:lpstr>
      <vt:lpstr>Microsoft 365 Platform</vt:lpstr>
      <vt:lpstr>Microsoft Graph Gateway to your data in the Microsoft-cloud  </vt:lpstr>
      <vt:lpstr>Microsoft Graph, gateway to Office 365</vt:lpstr>
      <vt:lpstr>Office 365 direct API Endpoints</vt:lpstr>
      <vt:lpstr>Single authentication flow for Office 365</vt:lpstr>
      <vt:lpstr>Common consent</vt:lpstr>
      <vt:lpstr>Authentication Options</vt:lpstr>
      <vt:lpstr>Microsoft Account + Azure AD</vt:lpstr>
      <vt:lpstr>Creating an ASP.NET web application configured with MSAL &amp; OWIN middleware for authentication with Azure AD</vt:lpstr>
      <vt:lpstr>Create ASP.NET MVC Web Application</vt:lpstr>
      <vt:lpstr>Install NuGet Packages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2018-09-13T17:55:30Z</dcterms:modified>
</cp:coreProperties>
</file>